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handoutMasterIdLst>
    <p:handoutMasterId r:id="rId17"/>
  </p:handoutMasterIdLst>
  <p:sldIdLst>
    <p:sldId id="342" r:id="rId2"/>
    <p:sldId id="416" r:id="rId3"/>
    <p:sldId id="412" r:id="rId4"/>
    <p:sldId id="413" r:id="rId5"/>
    <p:sldId id="362" r:id="rId6"/>
    <p:sldId id="383" r:id="rId7"/>
    <p:sldId id="390" r:id="rId8"/>
    <p:sldId id="382" r:id="rId9"/>
    <p:sldId id="384" r:id="rId10"/>
    <p:sldId id="391" r:id="rId11"/>
    <p:sldId id="414" r:id="rId12"/>
    <p:sldId id="415" r:id="rId13"/>
    <p:sldId id="404" r:id="rId14"/>
    <p:sldId id="41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4" autoAdjust="0"/>
    <p:restoredTop sz="74327" autoAdjust="0"/>
  </p:normalViewPr>
  <p:slideViewPr>
    <p:cSldViewPr>
      <p:cViewPr varScale="1">
        <p:scale>
          <a:sx n="55" d="100"/>
          <a:sy n="55" d="100"/>
        </p:scale>
        <p:origin x="1842" y="48"/>
      </p:cViewPr>
      <p:guideLst>
        <p:guide orient="horz" pos="2160"/>
        <p:guide pos="2880"/>
      </p:guideLst>
    </p:cSldViewPr>
  </p:slideViewPr>
  <p:outlineViewPr>
    <p:cViewPr>
      <p:scale>
        <a:sx n="33" d="100"/>
        <a:sy n="33" d="100"/>
      </p:scale>
      <p:origin x="0" y="74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7" d="100"/>
          <a:sy n="57" d="100"/>
        </p:scale>
        <p:origin x="2808"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3C0063-500E-41DC-B9A7-620DC74050DF}" type="doc">
      <dgm:prSet loTypeId="urn:microsoft.com/office/officeart/2005/8/layout/venn1" loCatId="relationship" qsTypeId="urn:microsoft.com/office/officeart/2005/8/quickstyle/simple1" qsCatId="simple" csTypeId="urn:microsoft.com/office/officeart/2005/8/colors/accent1_2" csCatId="accent1" phldr="1"/>
      <dgm:spPr/>
    </dgm:pt>
    <dgm:pt modelId="{A103D793-84FD-417C-B167-23914D11AF25}">
      <dgm:prSet phldrT="[Text]"/>
      <dgm:spPr/>
      <dgm:t>
        <a:bodyPr/>
        <a:lstStyle/>
        <a:p>
          <a:r>
            <a:rPr lang="en-US" dirty="0" smtClean="0"/>
            <a:t>Correctional Officers’ </a:t>
          </a:r>
        </a:p>
        <a:p>
          <a:r>
            <a:rPr lang="en-US" dirty="0" smtClean="0"/>
            <a:t>- Competencies</a:t>
          </a:r>
        </a:p>
        <a:p>
          <a:r>
            <a:rPr lang="en-US" dirty="0" smtClean="0"/>
            <a:t>- Satisfaction</a:t>
          </a:r>
        </a:p>
        <a:p>
          <a:r>
            <a:rPr lang="en-US" dirty="0" smtClean="0"/>
            <a:t>- Increased Performance</a:t>
          </a:r>
        </a:p>
      </dgm:t>
    </dgm:pt>
    <dgm:pt modelId="{B88FB613-6FF3-4F26-8290-8EC7B131FA8A}" type="parTrans" cxnId="{50183BCF-5592-47D3-82EE-5EE1DCAFAC89}">
      <dgm:prSet/>
      <dgm:spPr/>
      <dgm:t>
        <a:bodyPr/>
        <a:lstStyle/>
        <a:p>
          <a:endParaRPr lang="en-US"/>
        </a:p>
      </dgm:t>
    </dgm:pt>
    <dgm:pt modelId="{01CF353F-367E-4B8D-8BD9-B12EB870B0B2}" type="sibTrans" cxnId="{50183BCF-5592-47D3-82EE-5EE1DCAFAC89}">
      <dgm:prSet/>
      <dgm:spPr/>
      <dgm:t>
        <a:bodyPr/>
        <a:lstStyle/>
        <a:p>
          <a:endParaRPr lang="en-US"/>
        </a:p>
      </dgm:t>
    </dgm:pt>
    <dgm:pt modelId="{F94F4B69-D78E-4C9E-A61B-076A029720CE}">
      <dgm:prSet phldrT="[Text]"/>
      <dgm:spPr/>
      <dgm:t>
        <a:bodyPr/>
        <a:lstStyle/>
        <a:p>
          <a:r>
            <a:rPr lang="en-US" dirty="0" smtClean="0"/>
            <a:t>Organization/System</a:t>
          </a:r>
        </a:p>
        <a:p>
          <a:r>
            <a:rPr lang="en-US" dirty="0" smtClean="0"/>
            <a:t>- Goals Achieved</a:t>
          </a:r>
        </a:p>
        <a:p>
          <a:r>
            <a:rPr lang="en-US" dirty="0" smtClean="0"/>
            <a:t>- Effectiveness</a:t>
          </a:r>
          <a:endParaRPr lang="en-US" dirty="0"/>
        </a:p>
      </dgm:t>
    </dgm:pt>
    <dgm:pt modelId="{477400DA-511E-4A4E-BA64-A05B492D8D25}" type="parTrans" cxnId="{832184B3-9BEA-4409-8D49-B9F74A634275}">
      <dgm:prSet/>
      <dgm:spPr/>
      <dgm:t>
        <a:bodyPr/>
        <a:lstStyle/>
        <a:p>
          <a:endParaRPr lang="en-US"/>
        </a:p>
      </dgm:t>
    </dgm:pt>
    <dgm:pt modelId="{648CE063-9D36-4FB1-8813-221B49604C08}" type="sibTrans" cxnId="{832184B3-9BEA-4409-8D49-B9F74A634275}">
      <dgm:prSet/>
      <dgm:spPr/>
      <dgm:t>
        <a:bodyPr/>
        <a:lstStyle/>
        <a:p>
          <a:endParaRPr lang="en-US"/>
        </a:p>
      </dgm:t>
    </dgm:pt>
    <dgm:pt modelId="{6CF7D871-0E1E-43F1-9376-532F54E92F88}">
      <dgm:prSet phldrT="[Text]"/>
      <dgm:spPr/>
      <dgm:t>
        <a:bodyPr/>
        <a:lstStyle/>
        <a:p>
          <a:r>
            <a:rPr lang="en-US" dirty="0" smtClean="0"/>
            <a:t>Supervisors’</a:t>
          </a:r>
        </a:p>
        <a:p>
          <a:r>
            <a:rPr lang="en-US" dirty="0" smtClean="0"/>
            <a:t>Characteristics </a:t>
          </a:r>
          <a:endParaRPr lang="en-US" dirty="0"/>
        </a:p>
      </dgm:t>
    </dgm:pt>
    <dgm:pt modelId="{ED646C76-588C-4729-9FA4-CEC54A0070FC}" type="parTrans" cxnId="{C04C6D7B-724D-49D2-A497-CB312B6A2BF9}">
      <dgm:prSet/>
      <dgm:spPr/>
      <dgm:t>
        <a:bodyPr/>
        <a:lstStyle/>
        <a:p>
          <a:endParaRPr lang="en-US"/>
        </a:p>
      </dgm:t>
    </dgm:pt>
    <dgm:pt modelId="{4836967C-6786-4B0A-BED9-50D16B6648F7}" type="sibTrans" cxnId="{C04C6D7B-724D-49D2-A497-CB312B6A2BF9}">
      <dgm:prSet/>
      <dgm:spPr/>
      <dgm:t>
        <a:bodyPr/>
        <a:lstStyle/>
        <a:p>
          <a:endParaRPr lang="en-US"/>
        </a:p>
      </dgm:t>
    </dgm:pt>
    <dgm:pt modelId="{040E810E-F2A3-437F-9605-D79C98CCFC3D}" type="pres">
      <dgm:prSet presAssocID="{C53C0063-500E-41DC-B9A7-620DC74050DF}" presName="compositeShape" presStyleCnt="0">
        <dgm:presLayoutVars>
          <dgm:chMax val="7"/>
          <dgm:dir/>
          <dgm:resizeHandles val="exact"/>
        </dgm:presLayoutVars>
      </dgm:prSet>
      <dgm:spPr/>
    </dgm:pt>
    <dgm:pt modelId="{8776CF0B-FA00-413A-995F-3DAA1C127314}" type="pres">
      <dgm:prSet presAssocID="{A103D793-84FD-417C-B167-23914D11AF25}" presName="circ1" presStyleLbl="vennNode1" presStyleIdx="0" presStyleCnt="3" custLinFactNeighborX="-2542" custLinFactNeighborY="-2083"/>
      <dgm:spPr/>
      <dgm:t>
        <a:bodyPr/>
        <a:lstStyle/>
        <a:p>
          <a:endParaRPr lang="en-US"/>
        </a:p>
      </dgm:t>
    </dgm:pt>
    <dgm:pt modelId="{09FEA5EA-1077-4A72-8935-EC3EA20B2994}" type="pres">
      <dgm:prSet presAssocID="{A103D793-84FD-417C-B167-23914D11AF25}" presName="circ1Tx" presStyleLbl="revTx" presStyleIdx="0" presStyleCnt="0">
        <dgm:presLayoutVars>
          <dgm:chMax val="0"/>
          <dgm:chPref val="0"/>
          <dgm:bulletEnabled val="1"/>
        </dgm:presLayoutVars>
      </dgm:prSet>
      <dgm:spPr/>
      <dgm:t>
        <a:bodyPr/>
        <a:lstStyle/>
        <a:p>
          <a:endParaRPr lang="en-US"/>
        </a:p>
      </dgm:t>
    </dgm:pt>
    <dgm:pt modelId="{32FC82C3-FB01-4654-9879-35C4CD0050F8}" type="pres">
      <dgm:prSet presAssocID="{F94F4B69-D78E-4C9E-A61B-076A029720CE}" presName="circ2" presStyleLbl="vennNode1" presStyleIdx="1" presStyleCnt="3" custLinFactNeighborX="2344"/>
      <dgm:spPr/>
      <dgm:t>
        <a:bodyPr/>
        <a:lstStyle/>
        <a:p>
          <a:endParaRPr lang="en-US"/>
        </a:p>
      </dgm:t>
    </dgm:pt>
    <dgm:pt modelId="{DCCBE7BF-0932-455A-982F-B1E41BAFE7AB}" type="pres">
      <dgm:prSet presAssocID="{F94F4B69-D78E-4C9E-A61B-076A029720CE}" presName="circ2Tx" presStyleLbl="revTx" presStyleIdx="0" presStyleCnt="0">
        <dgm:presLayoutVars>
          <dgm:chMax val="0"/>
          <dgm:chPref val="0"/>
          <dgm:bulletEnabled val="1"/>
        </dgm:presLayoutVars>
      </dgm:prSet>
      <dgm:spPr/>
      <dgm:t>
        <a:bodyPr/>
        <a:lstStyle/>
        <a:p>
          <a:endParaRPr lang="en-US"/>
        </a:p>
      </dgm:t>
    </dgm:pt>
    <dgm:pt modelId="{B27B5E4B-D5F0-452E-92AF-AC7A9CC5AD4D}" type="pres">
      <dgm:prSet presAssocID="{6CF7D871-0E1E-43F1-9376-532F54E92F88}" presName="circ3" presStyleLbl="vennNode1" presStyleIdx="2" presStyleCnt="3" custLinFactNeighborX="1688" custLinFactNeighborY="-1287"/>
      <dgm:spPr/>
      <dgm:t>
        <a:bodyPr/>
        <a:lstStyle/>
        <a:p>
          <a:endParaRPr lang="en-US"/>
        </a:p>
      </dgm:t>
    </dgm:pt>
    <dgm:pt modelId="{320BD219-29F6-4714-AB93-615DED1B8D91}" type="pres">
      <dgm:prSet presAssocID="{6CF7D871-0E1E-43F1-9376-532F54E92F88}" presName="circ3Tx" presStyleLbl="revTx" presStyleIdx="0" presStyleCnt="0">
        <dgm:presLayoutVars>
          <dgm:chMax val="0"/>
          <dgm:chPref val="0"/>
          <dgm:bulletEnabled val="1"/>
        </dgm:presLayoutVars>
      </dgm:prSet>
      <dgm:spPr/>
      <dgm:t>
        <a:bodyPr/>
        <a:lstStyle/>
        <a:p>
          <a:endParaRPr lang="en-US"/>
        </a:p>
      </dgm:t>
    </dgm:pt>
  </dgm:ptLst>
  <dgm:cxnLst>
    <dgm:cxn modelId="{2E54AA9D-C373-4C99-AFFB-D70E7E79F448}" type="presOf" srcId="{F94F4B69-D78E-4C9E-A61B-076A029720CE}" destId="{DCCBE7BF-0932-455A-982F-B1E41BAFE7AB}" srcOrd="1" destOrd="0" presId="urn:microsoft.com/office/officeart/2005/8/layout/venn1"/>
    <dgm:cxn modelId="{9055DFE3-F441-443B-8EAE-8410B1967A51}" type="presOf" srcId="{A103D793-84FD-417C-B167-23914D11AF25}" destId="{8776CF0B-FA00-413A-995F-3DAA1C127314}" srcOrd="0" destOrd="0" presId="urn:microsoft.com/office/officeart/2005/8/layout/venn1"/>
    <dgm:cxn modelId="{A0FFD7DC-3F18-459A-8759-6A3479BF48BE}" type="presOf" srcId="{6CF7D871-0E1E-43F1-9376-532F54E92F88}" destId="{320BD219-29F6-4714-AB93-615DED1B8D91}" srcOrd="1" destOrd="0" presId="urn:microsoft.com/office/officeart/2005/8/layout/venn1"/>
    <dgm:cxn modelId="{C04C6D7B-724D-49D2-A497-CB312B6A2BF9}" srcId="{C53C0063-500E-41DC-B9A7-620DC74050DF}" destId="{6CF7D871-0E1E-43F1-9376-532F54E92F88}" srcOrd="2" destOrd="0" parTransId="{ED646C76-588C-4729-9FA4-CEC54A0070FC}" sibTransId="{4836967C-6786-4B0A-BED9-50D16B6648F7}"/>
    <dgm:cxn modelId="{0A636920-9C55-4007-989E-4F8F999205F3}" type="presOf" srcId="{6CF7D871-0E1E-43F1-9376-532F54E92F88}" destId="{B27B5E4B-D5F0-452E-92AF-AC7A9CC5AD4D}" srcOrd="0" destOrd="0" presId="urn:microsoft.com/office/officeart/2005/8/layout/venn1"/>
    <dgm:cxn modelId="{D8040438-1B5D-4EEF-87C5-25E71122361F}" type="presOf" srcId="{C53C0063-500E-41DC-B9A7-620DC74050DF}" destId="{040E810E-F2A3-437F-9605-D79C98CCFC3D}" srcOrd="0" destOrd="0" presId="urn:microsoft.com/office/officeart/2005/8/layout/venn1"/>
    <dgm:cxn modelId="{50183BCF-5592-47D3-82EE-5EE1DCAFAC89}" srcId="{C53C0063-500E-41DC-B9A7-620DC74050DF}" destId="{A103D793-84FD-417C-B167-23914D11AF25}" srcOrd="0" destOrd="0" parTransId="{B88FB613-6FF3-4F26-8290-8EC7B131FA8A}" sibTransId="{01CF353F-367E-4B8D-8BD9-B12EB870B0B2}"/>
    <dgm:cxn modelId="{A0B3CCB2-9BF8-4B85-9B3F-716B43505593}" type="presOf" srcId="{F94F4B69-D78E-4C9E-A61B-076A029720CE}" destId="{32FC82C3-FB01-4654-9879-35C4CD0050F8}" srcOrd="0" destOrd="0" presId="urn:microsoft.com/office/officeart/2005/8/layout/venn1"/>
    <dgm:cxn modelId="{832184B3-9BEA-4409-8D49-B9F74A634275}" srcId="{C53C0063-500E-41DC-B9A7-620DC74050DF}" destId="{F94F4B69-D78E-4C9E-A61B-076A029720CE}" srcOrd="1" destOrd="0" parTransId="{477400DA-511E-4A4E-BA64-A05B492D8D25}" sibTransId="{648CE063-9D36-4FB1-8813-221B49604C08}"/>
    <dgm:cxn modelId="{A496739F-B40A-4864-B7BA-3B1CBAF1365F}" type="presOf" srcId="{A103D793-84FD-417C-B167-23914D11AF25}" destId="{09FEA5EA-1077-4A72-8935-EC3EA20B2994}" srcOrd="1" destOrd="0" presId="urn:microsoft.com/office/officeart/2005/8/layout/venn1"/>
    <dgm:cxn modelId="{92B401A1-64E0-4631-941E-0979BEFE56BF}" type="presParOf" srcId="{040E810E-F2A3-437F-9605-D79C98CCFC3D}" destId="{8776CF0B-FA00-413A-995F-3DAA1C127314}" srcOrd="0" destOrd="0" presId="urn:microsoft.com/office/officeart/2005/8/layout/venn1"/>
    <dgm:cxn modelId="{53A3F9D6-67A6-4CB0-86BD-1123D1C03CA2}" type="presParOf" srcId="{040E810E-F2A3-437F-9605-D79C98CCFC3D}" destId="{09FEA5EA-1077-4A72-8935-EC3EA20B2994}" srcOrd="1" destOrd="0" presId="urn:microsoft.com/office/officeart/2005/8/layout/venn1"/>
    <dgm:cxn modelId="{14927665-7FCC-49C6-A606-7D07B9087EEB}" type="presParOf" srcId="{040E810E-F2A3-437F-9605-D79C98CCFC3D}" destId="{32FC82C3-FB01-4654-9879-35C4CD0050F8}" srcOrd="2" destOrd="0" presId="urn:microsoft.com/office/officeart/2005/8/layout/venn1"/>
    <dgm:cxn modelId="{27EA2772-6F11-4C41-9F09-267D3538A620}" type="presParOf" srcId="{040E810E-F2A3-437F-9605-D79C98CCFC3D}" destId="{DCCBE7BF-0932-455A-982F-B1E41BAFE7AB}" srcOrd="3" destOrd="0" presId="urn:microsoft.com/office/officeart/2005/8/layout/venn1"/>
    <dgm:cxn modelId="{825CEDD8-6805-4F0E-B499-CA3A0F2D1D3B}" type="presParOf" srcId="{040E810E-F2A3-437F-9605-D79C98CCFC3D}" destId="{B27B5E4B-D5F0-452E-92AF-AC7A9CC5AD4D}" srcOrd="4" destOrd="0" presId="urn:microsoft.com/office/officeart/2005/8/layout/venn1"/>
    <dgm:cxn modelId="{49FA4C56-AF39-4701-AD67-C4FE2D74DD70}" type="presParOf" srcId="{040E810E-F2A3-437F-9605-D79C98CCFC3D}" destId="{320BD219-29F6-4714-AB93-615DED1B8D9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6CF0B-FA00-413A-995F-3DAA1C127314}">
      <dsp:nvSpPr>
        <dsp:cNvPr id="0" name=""/>
        <dsp:cNvSpPr/>
      </dsp:nvSpPr>
      <dsp:spPr>
        <a:xfrm>
          <a:off x="1718947" y="7"/>
          <a:ext cx="2166937" cy="21669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US" sz="1200" kern="1200" dirty="0" smtClean="0"/>
            <a:t>Correctional Officers’ </a:t>
          </a:r>
        </a:p>
        <a:p>
          <a:pPr lvl="0" algn="ctr" defTabSz="533400">
            <a:lnSpc>
              <a:spcPct val="90000"/>
            </a:lnSpc>
            <a:spcBef>
              <a:spcPct val="0"/>
            </a:spcBef>
            <a:spcAft>
              <a:spcPct val="35000"/>
            </a:spcAft>
          </a:pPr>
          <a:r>
            <a:rPr lang="en-US" sz="1200" kern="1200" dirty="0" smtClean="0"/>
            <a:t>- Competencies</a:t>
          </a:r>
        </a:p>
        <a:p>
          <a:pPr lvl="0" algn="ctr" defTabSz="533400">
            <a:lnSpc>
              <a:spcPct val="90000"/>
            </a:lnSpc>
            <a:spcBef>
              <a:spcPct val="0"/>
            </a:spcBef>
            <a:spcAft>
              <a:spcPct val="35000"/>
            </a:spcAft>
          </a:pPr>
          <a:r>
            <a:rPr lang="en-US" sz="1200" kern="1200" dirty="0" smtClean="0"/>
            <a:t>- Satisfaction</a:t>
          </a:r>
        </a:p>
        <a:p>
          <a:pPr lvl="0" algn="ctr" defTabSz="533400">
            <a:lnSpc>
              <a:spcPct val="90000"/>
            </a:lnSpc>
            <a:spcBef>
              <a:spcPct val="0"/>
            </a:spcBef>
            <a:spcAft>
              <a:spcPct val="35000"/>
            </a:spcAft>
          </a:pPr>
          <a:r>
            <a:rPr lang="en-US" sz="1200" kern="1200" dirty="0" smtClean="0"/>
            <a:t>- Increased Performance</a:t>
          </a:r>
        </a:p>
      </dsp:txBody>
      <dsp:txXfrm>
        <a:off x="2007872" y="379221"/>
        <a:ext cx="1589087" cy="975122"/>
      </dsp:txXfrm>
    </dsp:sp>
    <dsp:sp modelId="{32FC82C3-FB01-4654-9879-35C4CD0050F8}">
      <dsp:nvSpPr>
        <dsp:cNvPr id="0" name=""/>
        <dsp:cNvSpPr/>
      </dsp:nvSpPr>
      <dsp:spPr>
        <a:xfrm>
          <a:off x="2606727" y="1399480"/>
          <a:ext cx="2166937" cy="21669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US" sz="1200" kern="1200" dirty="0" smtClean="0"/>
            <a:t>Organization/System</a:t>
          </a:r>
        </a:p>
        <a:p>
          <a:pPr lvl="0" algn="ctr" defTabSz="533400">
            <a:lnSpc>
              <a:spcPct val="90000"/>
            </a:lnSpc>
            <a:spcBef>
              <a:spcPct val="0"/>
            </a:spcBef>
            <a:spcAft>
              <a:spcPct val="35000"/>
            </a:spcAft>
          </a:pPr>
          <a:r>
            <a:rPr lang="en-US" sz="1200" kern="1200" dirty="0" smtClean="0"/>
            <a:t>- Goals Achieved</a:t>
          </a:r>
        </a:p>
        <a:p>
          <a:pPr lvl="0" algn="ctr" defTabSz="533400">
            <a:lnSpc>
              <a:spcPct val="90000"/>
            </a:lnSpc>
            <a:spcBef>
              <a:spcPct val="0"/>
            </a:spcBef>
            <a:spcAft>
              <a:spcPct val="35000"/>
            </a:spcAft>
          </a:pPr>
          <a:r>
            <a:rPr lang="en-US" sz="1200" kern="1200" dirty="0" smtClean="0"/>
            <a:t>- Effectiveness</a:t>
          </a:r>
          <a:endParaRPr lang="en-US" sz="1200" kern="1200" dirty="0"/>
        </a:p>
      </dsp:txBody>
      <dsp:txXfrm>
        <a:off x="3269449" y="1959272"/>
        <a:ext cx="1300162" cy="1191815"/>
      </dsp:txXfrm>
    </dsp:sp>
    <dsp:sp modelId="{B27B5E4B-D5F0-452E-92AF-AC7A9CC5AD4D}">
      <dsp:nvSpPr>
        <dsp:cNvPr id="0" name=""/>
        <dsp:cNvSpPr/>
      </dsp:nvSpPr>
      <dsp:spPr>
        <a:xfrm>
          <a:off x="1028705" y="1371592"/>
          <a:ext cx="2166937" cy="216693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US" sz="1200" kern="1200" dirty="0" smtClean="0"/>
            <a:t>Supervisors’</a:t>
          </a:r>
        </a:p>
        <a:p>
          <a:pPr lvl="0" algn="ctr" defTabSz="533400">
            <a:lnSpc>
              <a:spcPct val="90000"/>
            </a:lnSpc>
            <a:spcBef>
              <a:spcPct val="0"/>
            </a:spcBef>
            <a:spcAft>
              <a:spcPct val="35000"/>
            </a:spcAft>
          </a:pPr>
          <a:r>
            <a:rPr lang="en-US" sz="1200" kern="1200" dirty="0" smtClean="0"/>
            <a:t>Characteristics </a:t>
          </a:r>
          <a:endParaRPr lang="en-US" sz="1200" kern="1200" dirty="0"/>
        </a:p>
      </dsp:txBody>
      <dsp:txXfrm>
        <a:off x="1232758" y="1931384"/>
        <a:ext cx="1300162" cy="119181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B95E682-7D61-CE43-A7B9-26852447EC1C}" type="datetimeFigureOut">
              <a:rPr lang="en-US" smtClean="0"/>
              <a:t>4/30/2019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5AC45A-0D41-8440-A006-29B760B75201}" type="slidenum">
              <a:rPr lang="en-US" smtClean="0"/>
              <a:t>‹#›</a:t>
            </a:fld>
            <a:endParaRPr lang="en-US"/>
          </a:p>
        </p:txBody>
      </p:sp>
    </p:spTree>
    <p:extLst>
      <p:ext uri="{BB962C8B-B14F-4D97-AF65-F5344CB8AC3E}">
        <p14:creationId xmlns:p14="http://schemas.microsoft.com/office/powerpoint/2010/main" val="917804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65E8F8-4237-4C16-BA89-289311BF470C}" type="datetimeFigureOut">
              <a:rPr lang="en-US" smtClean="0"/>
              <a:t>4/30/2019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407BF2-28E8-4D7D-9A22-D4C3D0E54AC1}" type="slidenum">
              <a:rPr lang="en-US" smtClean="0"/>
              <a:t>‹#›</a:t>
            </a:fld>
            <a:endParaRPr lang="en-US"/>
          </a:p>
        </p:txBody>
      </p:sp>
    </p:spTree>
    <p:extLst>
      <p:ext uri="{BB962C8B-B14F-4D97-AF65-F5344CB8AC3E}">
        <p14:creationId xmlns:p14="http://schemas.microsoft.com/office/powerpoint/2010/main" val="4264254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 everyone, My name is </a:t>
            </a:r>
            <a:r>
              <a:rPr lang="en-US" dirty="0" err="1" smtClean="0"/>
              <a:t>Daisyc</a:t>
            </a:r>
            <a:r>
              <a:rPr lang="en-US" dirty="0" smtClean="0"/>
              <a:t>,</a:t>
            </a:r>
            <a:r>
              <a:rPr lang="en-US" baseline="0" dirty="0" smtClean="0"/>
              <a:t> your trainer for this synergy development program. I am glad to be here and this will be an exciting time for the profession of law enforcement. Having withstood a decade or more of law-enforcement strategies restructuring, there is still a need for responding to unprecedented issues that officers face day to day. Responding to the issues will pave way for synergy development that will eventually result to improved level of their performance.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1</a:t>
            </a:fld>
            <a:endParaRPr lang="en-US" dirty="0"/>
          </a:p>
        </p:txBody>
      </p:sp>
    </p:spTree>
    <p:extLst>
      <p:ext uri="{BB962C8B-B14F-4D97-AF65-F5344CB8AC3E}">
        <p14:creationId xmlns:p14="http://schemas.microsoft.com/office/powerpoint/2010/main" val="3739702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Correctional</a:t>
            </a:r>
            <a:r>
              <a:rPr lang="en-US" baseline="0" dirty="0" smtClean="0"/>
              <a:t> facilities present a unique opportunity for law enforcers to thoroughly describe officers behaviors, practices, and to test new models of enhancing professionalism. Supervisors must have a clear understanding of what they do, what their relationships are to them, the offenders, and what effects they have on overall system outcomes.  Correctional officers’ stellar performance cannot be effectively improved until supervisors are able to describe all these, measure officers’ behavior, their level of motivation, and so forth. So, by the end of this training program, participants should be able to examine the existing connection/relationship they have with the officers, be able to identify personal needs that affect their job performance, and eventually know how to synergize for improved performance.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2</a:t>
            </a:fld>
            <a:endParaRPr lang="en-US"/>
          </a:p>
        </p:txBody>
      </p:sp>
    </p:spTree>
    <p:extLst>
      <p:ext uri="{BB962C8B-B14F-4D97-AF65-F5344CB8AC3E}">
        <p14:creationId xmlns:p14="http://schemas.microsoft.com/office/powerpoint/2010/main" val="2159199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any one</a:t>
            </a:r>
            <a:r>
              <a:rPr lang="en-US" baseline="0" dirty="0" smtClean="0"/>
              <a:t> else, c</a:t>
            </a:r>
            <a:r>
              <a:rPr lang="en-US" dirty="0" smtClean="0"/>
              <a:t>orrectional</a:t>
            </a:r>
            <a:r>
              <a:rPr lang="en-US" baseline="0" dirty="0" smtClean="0"/>
              <a:t> officers are individuals with unique personal needs. If they are not helped to solve challenges they encounter or meet their personal needs, then, the issues may affect their level of commitment in all dimensions of their work. For example, financial instability can make officers vulnerable to stress and this can negatively affect their work outcome. Therefore, understanding correctional officers’ personal needs is the first milestone to developing synergy.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3</a:t>
            </a:fld>
            <a:endParaRPr lang="en-US"/>
          </a:p>
        </p:txBody>
      </p:sp>
    </p:spTree>
    <p:extLst>
      <p:ext uri="{BB962C8B-B14F-4D97-AF65-F5344CB8AC3E}">
        <p14:creationId xmlns:p14="http://schemas.microsoft.com/office/powerpoint/2010/main" val="2213122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smtClean="0"/>
              <a:t>Jensen</a:t>
            </a:r>
            <a:r>
              <a:rPr lang="en-US" sz="1200" baseline="0" dirty="0" smtClean="0"/>
              <a:t> </a:t>
            </a:r>
            <a:r>
              <a:rPr lang="en-US" sz="1200" dirty="0" smtClean="0"/>
              <a:t>(2003)</a:t>
            </a:r>
            <a:r>
              <a:rPr lang="en-US" sz="1200" baseline="0" dirty="0" smtClean="0"/>
              <a:t> define s</a:t>
            </a:r>
            <a:r>
              <a:rPr lang="en-US" sz="1200" dirty="0" smtClean="0"/>
              <a:t>ynergy as a concept word that comes from the Attic Greek word “</a:t>
            </a:r>
            <a:r>
              <a:rPr lang="en-US" sz="1200" dirty="0" err="1" smtClean="0"/>
              <a:t>Synergos</a:t>
            </a:r>
            <a:r>
              <a:rPr lang="en-US" sz="1200" dirty="0" smtClean="0"/>
              <a:t>”, which means “greater effect”. It results when people work collaboratively towards a common goal. </a:t>
            </a:r>
            <a:r>
              <a:rPr lang="en-US" sz="1200" baseline="0" dirty="0" smtClean="0"/>
              <a:t>T</a:t>
            </a:r>
            <a:r>
              <a:rPr lang="en-US" sz="1200" kern="1200" baseline="0" dirty="0" smtClean="0">
                <a:solidFill>
                  <a:schemeClr val="tx1"/>
                </a:solidFill>
                <a:effectLst/>
                <a:latin typeface="+mn-lt"/>
                <a:ea typeface="+mn-ea"/>
                <a:cs typeface="+mn-cs"/>
              </a:rPr>
              <a:t>here are so many issues that tend to affect the ways in which people work within a particular organization. For example, long-working hours demotivate correctional officers who get very little time to be with their families or partners. This is an example of a contributing factor to officers’ lack of professionalism that in most cases lead to their involvement in inappropriate behaviors. Correctional supervisors has a responsibility to ensure that the relationship between themselves and the officers is strong enough to guarantee an environment in which everyone is happy and is working collaboratively for positive outcomes. As we continue with this presentation, we will discuss how to develop synergy and how to us it for ensuring a motivated personnel in our organizations.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407BF2-28E8-4D7D-9A22-D4C3D0E54AC1}" type="slidenum">
              <a:rPr lang="en-US" smtClean="0"/>
              <a:t>4</a:t>
            </a:fld>
            <a:endParaRPr lang="en-US"/>
          </a:p>
        </p:txBody>
      </p:sp>
    </p:spTree>
    <p:extLst>
      <p:ext uri="{BB962C8B-B14F-4D97-AF65-F5344CB8AC3E}">
        <p14:creationId xmlns:p14="http://schemas.microsoft.com/office/powerpoint/2010/main" val="2593493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anose="05000000000000000000" pitchFamily="2" charset="2"/>
              <a:buChar char="§"/>
            </a:pPr>
            <a:r>
              <a:rPr lang="en-US" sz="1500" dirty="0" smtClean="0">
                <a:latin typeface="Arial" panose="020B0604020202020204" pitchFamily="34" charset="0"/>
                <a:cs typeface="Arial" panose="020B0604020202020204" pitchFamily="34" charset="0"/>
              </a:rPr>
              <a:t>When designing</a:t>
            </a:r>
            <a:r>
              <a:rPr lang="en-US" sz="1500" baseline="0" dirty="0" smtClean="0">
                <a:latin typeface="Arial" panose="020B0604020202020204" pitchFamily="34" charset="0"/>
                <a:cs typeface="Arial" panose="020B0604020202020204" pitchFamily="34" charset="0"/>
              </a:rPr>
              <a:t> the </a:t>
            </a:r>
            <a:r>
              <a:rPr lang="en-US" sz="1500" dirty="0" smtClean="0">
                <a:latin typeface="Arial" panose="020B0604020202020204" pitchFamily="34" charset="0"/>
                <a:cs typeface="Arial" panose="020B0604020202020204" pitchFamily="34" charset="0"/>
              </a:rPr>
              <a:t>Synergy </a:t>
            </a:r>
            <a:r>
              <a:rPr lang="en-US" sz="1500" dirty="0" smtClean="0">
                <a:latin typeface="Arial" panose="020B0604020202020204" pitchFamily="34" charset="0"/>
                <a:cs typeface="Arial" panose="020B0604020202020204" pitchFamily="34" charset="0"/>
              </a:rPr>
              <a:t>Model </a:t>
            </a:r>
            <a:r>
              <a:rPr lang="en-US" sz="1500" dirty="0" smtClean="0">
                <a:latin typeface="Arial" panose="020B0604020202020204" pitchFamily="34" charset="0"/>
                <a:cs typeface="Arial" panose="020B0604020202020204" pitchFamily="34" charset="0"/>
              </a:rPr>
              <a:t>it is important to consider that its</a:t>
            </a:r>
            <a:r>
              <a:rPr lang="en-US" sz="1500" baseline="0" dirty="0" smtClean="0">
                <a:latin typeface="Arial" panose="020B0604020202020204" pitchFamily="34" charset="0"/>
                <a:cs typeface="Arial" panose="020B0604020202020204" pitchFamily="34" charset="0"/>
              </a:rPr>
              <a:t> aim is to </a:t>
            </a:r>
            <a:r>
              <a:rPr lang="en-US" sz="1500" dirty="0" smtClean="0">
                <a:latin typeface="Arial" panose="020B0604020202020204" pitchFamily="34" charset="0"/>
                <a:cs typeface="Arial" panose="020B0604020202020204" pitchFamily="34" charset="0"/>
              </a:rPr>
              <a:t>provide</a:t>
            </a:r>
            <a:r>
              <a:rPr lang="en-US" sz="1500" baseline="0" dirty="0" smtClean="0">
                <a:latin typeface="Arial" panose="020B0604020202020204" pitchFamily="34" charset="0"/>
                <a:cs typeface="Arial" panose="020B0604020202020204" pitchFamily="34" charset="0"/>
              </a:rPr>
              <a:t> </a:t>
            </a:r>
            <a:r>
              <a:rPr lang="en-US" sz="1500" baseline="0" dirty="0" smtClean="0">
                <a:latin typeface="Arial" panose="020B0604020202020204" pitchFamily="34" charset="0"/>
                <a:cs typeface="Arial" panose="020B0604020202020204" pitchFamily="34" charset="0"/>
              </a:rPr>
              <a:t>three levels of outcome:</a:t>
            </a:r>
            <a:endParaRPr lang="en-US" sz="1500" dirty="0" smtClean="0">
              <a:latin typeface="Arial" panose="020B0604020202020204" pitchFamily="34" charset="0"/>
              <a:cs typeface="Arial" panose="020B0604020202020204" pitchFamily="34" charset="0"/>
            </a:endParaRPr>
          </a:p>
          <a:p>
            <a:pPr lvl="2" indent="-342900">
              <a:buFont typeface="Wingdings" panose="05000000000000000000" pitchFamily="2" charset="2"/>
              <a:buChar char="§"/>
            </a:pPr>
            <a:r>
              <a:rPr lang="en-US" sz="1500" dirty="0" smtClean="0">
                <a:latin typeface="Arial" panose="020B0604020202020204" pitchFamily="34" charset="0"/>
                <a:cs typeface="Arial" panose="020B0604020202020204" pitchFamily="34" charset="0"/>
              </a:rPr>
              <a:t>Correctional Officers’ should</a:t>
            </a:r>
            <a:r>
              <a:rPr lang="en-US" sz="1500" baseline="0" dirty="0" smtClean="0">
                <a:latin typeface="Arial" panose="020B0604020202020204" pitchFamily="34" charset="0"/>
                <a:cs typeface="Arial" panose="020B0604020202020204" pitchFamily="34" charset="0"/>
              </a:rPr>
              <a:t> show </a:t>
            </a:r>
            <a:r>
              <a:rPr lang="en-US" sz="1500" dirty="0" smtClean="0">
                <a:latin typeface="Arial" panose="020B0604020202020204" pitchFamily="34" charset="0"/>
                <a:cs typeface="Arial" panose="020B0604020202020204" pitchFamily="34" charset="0"/>
              </a:rPr>
              <a:t>(Competence, satisfaction, increased performance) </a:t>
            </a:r>
          </a:p>
          <a:p>
            <a:pPr lvl="2" indent="-342900">
              <a:buFont typeface="Wingdings" panose="05000000000000000000" pitchFamily="2" charset="2"/>
              <a:buChar char="§"/>
            </a:pPr>
            <a:r>
              <a:rPr lang="en-US" sz="1500" dirty="0" smtClean="0">
                <a:latin typeface="Arial" panose="020B0604020202020204" pitchFamily="34" charset="0"/>
                <a:cs typeface="Arial" panose="020B0604020202020204" pitchFamily="34" charset="0"/>
              </a:rPr>
              <a:t>Supervisors’ characteristics (trust</a:t>
            </a:r>
            <a:r>
              <a:rPr lang="en-US" sz="1500" baseline="0" dirty="0" smtClean="0">
                <a:latin typeface="Arial" panose="020B0604020202020204" pitchFamily="34" charset="0"/>
                <a:cs typeface="Arial" panose="020B0604020202020204" pitchFamily="34" charset="0"/>
              </a:rPr>
              <a:t> and </a:t>
            </a:r>
            <a:r>
              <a:rPr lang="en-US" sz="1500" dirty="0" smtClean="0">
                <a:latin typeface="Arial" panose="020B0604020202020204" pitchFamily="34" charset="0"/>
                <a:cs typeface="Arial" panose="020B0604020202020204" pitchFamily="34" charset="0"/>
              </a:rPr>
              <a:t>collaboration between supervisors</a:t>
            </a:r>
            <a:r>
              <a:rPr lang="en-US" sz="1500" baseline="0" dirty="0" smtClean="0">
                <a:latin typeface="Arial" panose="020B0604020202020204" pitchFamily="34" charset="0"/>
                <a:cs typeface="Arial" panose="020B0604020202020204" pitchFamily="34" charset="0"/>
              </a:rPr>
              <a:t> and officers will increase</a:t>
            </a:r>
            <a:r>
              <a:rPr lang="en-US" sz="1500" dirty="0" smtClean="0">
                <a:latin typeface="Arial" panose="020B0604020202020204" pitchFamily="34" charset="0"/>
                <a:cs typeface="Arial" panose="020B0604020202020204" pitchFamily="34" charset="0"/>
              </a:rPr>
              <a:t>)</a:t>
            </a:r>
          </a:p>
          <a:p>
            <a:pPr lvl="2" indent="-342900">
              <a:buFont typeface="Wingdings" panose="05000000000000000000" pitchFamily="2" charset="2"/>
              <a:buChar char="§"/>
            </a:pPr>
            <a:r>
              <a:rPr lang="en-US" sz="1500" dirty="0" smtClean="0">
                <a:latin typeface="Arial" panose="020B0604020202020204" pitchFamily="34" charset="0"/>
                <a:cs typeface="Arial" panose="020B0604020202020204" pitchFamily="34" charset="0"/>
              </a:rPr>
              <a:t>Organizational/System goals will be achieved</a:t>
            </a:r>
          </a:p>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5</a:t>
            </a:fld>
            <a:endParaRPr lang="en-US"/>
          </a:p>
        </p:txBody>
      </p:sp>
    </p:spTree>
    <p:extLst>
      <p:ext uri="{BB962C8B-B14F-4D97-AF65-F5344CB8AC3E}">
        <p14:creationId xmlns:p14="http://schemas.microsoft.com/office/powerpoint/2010/main" val="111852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You can assess the needs by conducting a survey to collect the  information you need from correctional officers’ and use it to evaluate their level of satisfaction</a:t>
            </a:r>
            <a:r>
              <a:rPr lang="en-US" sz="1200" dirty="0" smtClean="0"/>
              <a:t>. We</a:t>
            </a:r>
            <a:r>
              <a:rPr lang="en-US" sz="1200" baseline="0" dirty="0" smtClean="0"/>
              <a:t> all know that employee burnout and job stress are among the major issues that affect officers job performance. Conducting an assessment for each of these issues will create a clearer picture that will reflect what needs to be included in the Synergy Model. </a:t>
            </a:r>
            <a:r>
              <a:rPr lang="en-US" sz="1200" dirty="0" smtClean="0"/>
              <a:t>Lindquist &amp; Whitehead</a:t>
            </a:r>
            <a:r>
              <a:rPr lang="en-US" sz="1200" baseline="0" dirty="0" smtClean="0"/>
              <a:t> </a:t>
            </a:r>
            <a:r>
              <a:rPr lang="en-US" sz="1200" dirty="0" smtClean="0"/>
              <a:t>(1986) claim that when</a:t>
            </a:r>
            <a:r>
              <a:rPr lang="en-US" sz="1200" baseline="0" dirty="0" smtClean="0"/>
              <a:t> employees know that their personal needs are taken care of, they enjoy working, they collaborate well and focus more on the overall outcome of the organizational goals. Therefore, personal assessment will provide an understanding of the basics of motivation. The organization will know how it can utilize the aspect of motivation to create a synergized team that works better!</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6</a:t>
            </a:fld>
            <a:endParaRPr lang="en-US"/>
          </a:p>
        </p:txBody>
      </p:sp>
    </p:spTree>
    <p:extLst>
      <p:ext uri="{BB962C8B-B14F-4D97-AF65-F5344CB8AC3E}">
        <p14:creationId xmlns:p14="http://schemas.microsoft.com/office/powerpoint/2010/main" val="1500231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strategies should begin with a critical assessment of the challenges correctional officers’ encounter and with an analysis of how the system will respond the challenges identified. The two assessments should be anchored in a theory or model that will help in developing synergy within the institution.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7</a:t>
            </a:fld>
            <a:endParaRPr lang="en-US"/>
          </a:p>
        </p:txBody>
      </p:sp>
    </p:spTree>
    <p:extLst>
      <p:ext uri="{BB962C8B-B14F-4D97-AF65-F5344CB8AC3E}">
        <p14:creationId xmlns:p14="http://schemas.microsoft.com/office/powerpoint/2010/main" val="2706218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ensure</a:t>
            </a:r>
            <a:r>
              <a:rPr lang="en-US" baseline="0" dirty="0" smtClean="0"/>
              <a:t> effectiveness of the synergy model, f</a:t>
            </a:r>
            <a:r>
              <a:rPr lang="en-US" dirty="0" smtClean="0"/>
              <a:t>ocus</a:t>
            </a:r>
            <a:r>
              <a:rPr lang="en-US" baseline="0" dirty="0" smtClean="0"/>
              <a:t> should also be anchored on system improvement to ensure that strategies developed are fully supported. In other words, the institution should make available resources and elements necessarily for synergy optimization.  After defining the needs, the system will create opportunities for matching those needs to officers’ competencies.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8</a:t>
            </a:fld>
            <a:endParaRPr lang="en-US"/>
          </a:p>
        </p:txBody>
      </p:sp>
    </p:spTree>
    <p:extLst>
      <p:ext uri="{BB962C8B-B14F-4D97-AF65-F5344CB8AC3E}">
        <p14:creationId xmlns:p14="http://schemas.microsoft.com/office/powerpoint/2010/main" val="4075884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may not know the answer</a:t>
            </a:r>
            <a:r>
              <a:rPr lang="en-US" baseline="0" dirty="0" smtClean="0"/>
              <a:t> </a:t>
            </a:r>
            <a:r>
              <a:rPr lang="en-US" dirty="0" smtClean="0"/>
              <a:t>to the question</a:t>
            </a:r>
            <a:r>
              <a:rPr lang="en-US" baseline="0" dirty="0" smtClean="0"/>
              <a:t> asked here</a:t>
            </a:r>
            <a:r>
              <a:rPr lang="en-US" dirty="0" smtClean="0"/>
              <a:t>. That is okay, but this is where you</a:t>
            </a:r>
            <a:r>
              <a:rPr lang="en-US" baseline="0" dirty="0" smtClean="0"/>
              <a:t> need to evaluate the effectiveness of the system itself.  If it does not respond to employee personal needs as expected, then, a consideration for developing policies that change institutional culture should be appropriated. </a:t>
            </a:r>
            <a:endParaRPr lang="en-US" dirty="0" smtClean="0"/>
          </a:p>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9</a:t>
            </a:fld>
            <a:endParaRPr lang="en-US"/>
          </a:p>
        </p:txBody>
      </p:sp>
    </p:spTree>
    <p:extLst>
      <p:ext uri="{BB962C8B-B14F-4D97-AF65-F5344CB8AC3E}">
        <p14:creationId xmlns:p14="http://schemas.microsoft.com/office/powerpoint/2010/main" val="337816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effectively implement the Synergy Model, it will call for the incorporation of various things. First off, correctional employees will be trained on how to work together as a team, the management will ask them to air or present their personal issues. These personal issues will be analyzed and evaluated by the top management department in order to strategize how to respond to them. Just to be precise, the implementation of the program will occur in three primary levels: training of correctional officers’, evaluation and analysis of their personal needs as well as system issues that affects their performance, strategizing on how to respond to the needs and issues  in order to provide a viable solution. </a:t>
            </a:r>
            <a:endParaRPr lang="en-US" dirty="0"/>
          </a:p>
        </p:txBody>
      </p:sp>
      <p:sp>
        <p:nvSpPr>
          <p:cNvPr id="4" name="Slide Number Placeholder 3"/>
          <p:cNvSpPr>
            <a:spLocks noGrp="1"/>
          </p:cNvSpPr>
          <p:nvPr>
            <p:ph type="sldNum" sz="quarter" idx="10"/>
          </p:nvPr>
        </p:nvSpPr>
        <p:spPr/>
        <p:txBody>
          <a:bodyPr/>
          <a:lstStyle/>
          <a:p>
            <a:fld id="{4FEDD1CF-1957-488C-901D-639E84F4309A}" type="slidenum">
              <a:rPr lang="en-US" smtClean="0"/>
              <a:t>10</a:t>
            </a:fld>
            <a:endParaRPr lang="en-US" dirty="0"/>
          </a:p>
        </p:txBody>
      </p:sp>
    </p:spTree>
    <p:extLst>
      <p:ext uri="{BB962C8B-B14F-4D97-AF65-F5344CB8AC3E}">
        <p14:creationId xmlns:p14="http://schemas.microsoft.com/office/powerpoint/2010/main" val="2176199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Synergy</a:t>
            </a:r>
            <a:r>
              <a:rPr lang="en-US" baseline="0" dirty="0" smtClean="0"/>
              <a:t> development should be viewed as a continuum of progressive knowledge development that reflects the needs of all employees. The continuum should be reflected in all the three levels (correctional officers, supervisors, and the top-level or management). Strategies applied should be aimed at providing an additional stretch of professionalism, leadership, and competencies. Together, they can make all levels of operation within correctional facilities remain synergized.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11</a:t>
            </a:fld>
            <a:endParaRPr lang="en-US"/>
          </a:p>
        </p:txBody>
      </p:sp>
    </p:spTree>
    <p:extLst>
      <p:ext uri="{BB962C8B-B14F-4D97-AF65-F5344CB8AC3E}">
        <p14:creationId xmlns:p14="http://schemas.microsoft.com/office/powerpoint/2010/main" val="180251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12</a:t>
            </a:fld>
            <a:endParaRPr lang="en-US"/>
          </a:p>
        </p:txBody>
      </p:sp>
    </p:spTree>
    <p:extLst>
      <p:ext uri="{BB962C8B-B14F-4D97-AF65-F5344CB8AC3E}">
        <p14:creationId xmlns:p14="http://schemas.microsoft.com/office/powerpoint/2010/main" val="3293412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13</a:t>
            </a:fld>
            <a:endParaRPr lang="en-US" dirty="0"/>
          </a:p>
        </p:txBody>
      </p:sp>
    </p:spTree>
    <p:extLst>
      <p:ext uri="{BB962C8B-B14F-4D97-AF65-F5344CB8AC3E}">
        <p14:creationId xmlns:p14="http://schemas.microsoft.com/office/powerpoint/2010/main" val="1886495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D62147-2C90-4F31-B98C-53CA56BAF14E}"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3448226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D62147-2C90-4F31-B98C-53CA56BAF14E}"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200258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62147-2C90-4F31-B98C-53CA56BAF14E}"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214268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D62147-2C90-4F31-B98C-53CA56BAF14E}"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3836205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D62147-2C90-4F31-B98C-53CA56BAF14E}" type="datetimeFigureOut">
              <a:rPr lang="en-US" smtClean="0"/>
              <a:t>4/30/2019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3517988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D62147-2C90-4F31-B98C-53CA56BAF14E}" type="datetimeFigureOut">
              <a:rPr lang="en-US" smtClean="0"/>
              <a:t>4/30/2019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559697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D62147-2C90-4F31-B98C-53CA56BAF14E}" type="datetimeFigureOut">
              <a:rPr lang="en-US" smtClean="0"/>
              <a:t>4/30/2019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156774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D62147-2C90-4F31-B98C-53CA56BAF14E}"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417609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D62147-2C90-4F31-B98C-53CA56BAF14E}"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1622275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D62147-2C90-4F31-B98C-53CA56BAF14E}"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67919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D62147-2C90-4F31-B98C-53CA56BAF14E}"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A386C-547F-4C85-9417-46A142A75980}" type="slidenum">
              <a:rPr lang="en-US" smtClean="0"/>
              <a:t>‹#›</a:t>
            </a:fld>
            <a:endParaRPr lang="en-US"/>
          </a:p>
        </p:txBody>
      </p:sp>
    </p:spTree>
    <p:extLst>
      <p:ext uri="{BB962C8B-B14F-4D97-AF65-F5344CB8AC3E}">
        <p14:creationId xmlns:p14="http://schemas.microsoft.com/office/powerpoint/2010/main" val="3276413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62147-2C90-4F31-B98C-53CA56BAF14E}" type="datetimeFigureOut">
              <a:rPr lang="en-US" smtClean="0"/>
              <a:t>4/30/2019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A386C-547F-4C85-9417-46A142A75980}" type="slidenum">
              <a:rPr lang="en-US" smtClean="0"/>
              <a:t>‹#›</a:t>
            </a:fld>
            <a:endParaRPr lang="en-US"/>
          </a:p>
        </p:txBody>
      </p:sp>
    </p:spTree>
    <p:extLst>
      <p:ext uri="{BB962C8B-B14F-4D97-AF65-F5344CB8AC3E}">
        <p14:creationId xmlns:p14="http://schemas.microsoft.com/office/powerpoint/2010/main" val="7864104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67200"/>
            <a:ext cx="9144000" cy="2590800"/>
          </a:xfrm>
          <a:prstGeom prst="rect">
            <a:avLst/>
          </a:prstGeom>
          <a:solidFill>
            <a:srgbClr val="31859C"/>
          </a:solidFill>
          <a:ln>
            <a:solidFill>
              <a:srgbClr val="215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60000"/>
                  <a:lumOff val="40000"/>
                </a:schemeClr>
              </a:solidFill>
              <a:latin typeface="Cambria"/>
              <a:cs typeface="Cambria"/>
            </a:endParaRPr>
          </a:p>
        </p:txBody>
      </p:sp>
      <p:sp>
        <p:nvSpPr>
          <p:cNvPr id="2" name="Title 1"/>
          <p:cNvSpPr>
            <a:spLocks noGrp="1"/>
          </p:cNvSpPr>
          <p:nvPr>
            <p:ph type="ctrTitle"/>
          </p:nvPr>
        </p:nvSpPr>
        <p:spPr>
          <a:xfrm>
            <a:off x="685800" y="1981200"/>
            <a:ext cx="7772400" cy="1470025"/>
          </a:xfrm>
        </p:spPr>
        <p:txBody>
          <a:bodyPr>
            <a:normAutofit fontScale="90000"/>
          </a:bodyPr>
          <a:lstStyle/>
          <a:p>
            <a:r>
              <a:rPr lang="en-US" dirty="0" smtClean="0">
                <a:latin typeface="Cambria"/>
                <a:cs typeface="Cambria"/>
              </a:rPr>
              <a:t/>
            </a:r>
            <a:br>
              <a:rPr lang="en-US" dirty="0" smtClean="0">
                <a:latin typeface="Cambria"/>
                <a:cs typeface="Cambria"/>
              </a:rPr>
            </a:br>
            <a:r>
              <a:rPr lang="en-US" dirty="0">
                <a:latin typeface="Cambria"/>
                <a:cs typeface="Cambria"/>
              </a:rPr>
              <a:t/>
            </a:r>
            <a:br>
              <a:rPr lang="en-US" dirty="0">
                <a:latin typeface="Cambria"/>
                <a:cs typeface="Cambria"/>
              </a:rPr>
            </a:br>
            <a:r>
              <a:rPr lang="en-US" dirty="0" smtClean="0">
                <a:latin typeface="Cambria"/>
                <a:cs typeface="Cambria"/>
              </a:rPr>
              <a:t/>
            </a:r>
            <a:br>
              <a:rPr lang="en-US" dirty="0" smtClean="0">
                <a:latin typeface="Cambria"/>
                <a:cs typeface="Cambria"/>
              </a:rPr>
            </a:br>
            <a:r>
              <a:rPr lang="en-US" dirty="0" smtClean="0">
                <a:latin typeface="Cambria"/>
                <a:cs typeface="Cambria"/>
              </a:rPr>
              <a:t>Development </a:t>
            </a:r>
            <a:endParaRPr lang="en-US" dirty="0">
              <a:latin typeface="Cambria"/>
              <a:cs typeface="Cambria"/>
            </a:endParaRPr>
          </a:p>
        </p:txBody>
      </p:sp>
      <p:sp>
        <p:nvSpPr>
          <p:cNvPr id="3" name="Subtitle 2"/>
          <p:cNvSpPr>
            <a:spLocks noGrp="1"/>
          </p:cNvSpPr>
          <p:nvPr>
            <p:ph type="subTitle" idx="1"/>
          </p:nvPr>
        </p:nvSpPr>
        <p:spPr>
          <a:xfrm>
            <a:off x="1371600" y="4572000"/>
            <a:ext cx="6400800" cy="1752600"/>
          </a:xfrm>
        </p:spPr>
        <p:txBody>
          <a:bodyPr/>
          <a:lstStyle/>
          <a:p>
            <a:r>
              <a:rPr lang="en-US" dirty="0" smtClean="0">
                <a:solidFill>
                  <a:schemeClr val="bg1"/>
                </a:solidFill>
                <a:latin typeface="Cambria"/>
                <a:cs typeface="Cambria"/>
              </a:rPr>
              <a:t>Annual Training</a:t>
            </a:r>
            <a:endParaRPr lang="en-US" dirty="0">
              <a:solidFill>
                <a:schemeClr val="bg1"/>
              </a:solidFill>
              <a:latin typeface="Cambria"/>
              <a:cs typeface="Cambria"/>
            </a:endParaRPr>
          </a:p>
        </p:txBody>
      </p:sp>
      <p:sp>
        <p:nvSpPr>
          <p:cNvPr id="5" name="Title 1"/>
          <p:cNvSpPr txBox="1">
            <a:spLocks/>
          </p:cNvSpPr>
          <p:nvPr/>
        </p:nvSpPr>
        <p:spPr>
          <a:xfrm>
            <a:off x="838200" y="457200"/>
            <a:ext cx="7772400"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dirty="0">
                <a:latin typeface="Cambria"/>
                <a:cs typeface="Cambria"/>
              </a:rPr>
              <a:t>Welcome!</a:t>
            </a:r>
          </a:p>
        </p:txBody>
      </p:sp>
      <p:sp>
        <p:nvSpPr>
          <p:cNvPr id="6" name="Rectangle 5"/>
          <p:cNvSpPr/>
          <p:nvPr/>
        </p:nvSpPr>
        <p:spPr>
          <a:xfrm>
            <a:off x="0" y="4127500"/>
            <a:ext cx="9144000" cy="152400"/>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a:cs typeface="Cambria"/>
            </a:endParaRPr>
          </a:p>
        </p:txBody>
      </p:sp>
      <p:pic>
        <p:nvPicPr>
          <p:cNvPr id="9" name="Picture 8"/>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14593" b="17852"/>
          <a:stretch/>
        </p:blipFill>
        <p:spPr>
          <a:xfrm>
            <a:off x="3500437" y="1689100"/>
            <a:ext cx="2143125" cy="1447800"/>
          </a:xfrm>
          <a:prstGeom prst="rect">
            <a:avLst/>
          </a:prstGeom>
        </p:spPr>
      </p:pic>
    </p:spTree>
    <p:extLst>
      <p:ext uri="{BB962C8B-B14F-4D97-AF65-F5344CB8AC3E}">
        <p14:creationId xmlns:p14="http://schemas.microsoft.com/office/powerpoint/2010/main" val="2550890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Objectives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By the end of this training program, participants will be able to: </a:t>
            </a:r>
          </a:p>
          <a:p>
            <a:r>
              <a:rPr lang="en-US" dirty="0" smtClean="0"/>
              <a:t>To examine their personal connections with correctional officers’ </a:t>
            </a:r>
          </a:p>
          <a:p>
            <a:r>
              <a:rPr lang="en-US" dirty="0" smtClean="0"/>
              <a:t>Recognize the need for identifying personal issues that affect professionalism</a:t>
            </a:r>
          </a:p>
          <a:p>
            <a:r>
              <a:rPr lang="en-US" dirty="0" smtClean="0"/>
              <a:t>Identify strategies for synergizing with correctional officers for the purpose of improving their level of performance</a:t>
            </a:r>
          </a:p>
          <a:p>
            <a:endParaRPr lang="en-US" dirty="0"/>
          </a:p>
        </p:txBody>
      </p:sp>
    </p:spTree>
    <p:extLst>
      <p:ext uri="{BB962C8B-B14F-4D97-AF65-F5344CB8AC3E}">
        <p14:creationId xmlns:p14="http://schemas.microsoft.com/office/powerpoint/2010/main" val="3392188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Assumptions of the Synergy </a:t>
            </a:r>
            <a:r>
              <a:rPr lang="en-US" dirty="0" smtClean="0"/>
              <a:t>Model include</a:t>
            </a:r>
            <a:r>
              <a:rPr lang="en-US" dirty="0" smtClean="0"/>
              <a:t>: </a:t>
            </a:r>
            <a:endParaRPr lang="en-US" dirty="0"/>
          </a:p>
        </p:txBody>
      </p:sp>
      <p:sp>
        <p:nvSpPr>
          <p:cNvPr id="3" name="Content Placeholder 2"/>
          <p:cNvSpPr>
            <a:spLocks noGrp="1"/>
          </p:cNvSpPr>
          <p:nvPr>
            <p:ph idx="1"/>
          </p:nvPr>
        </p:nvSpPr>
        <p:spPr/>
        <p:txBody>
          <a:bodyPr>
            <a:noAutofit/>
          </a:bodyPr>
          <a:lstStyle/>
          <a:p>
            <a:r>
              <a:rPr lang="en-US" sz="2800" dirty="0" smtClean="0"/>
              <a:t>The context in which officers’-supervisors/organization relationship occurs impacts all dimensions</a:t>
            </a:r>
          </a:p>
          <a:p>
            <a:r>
              <a:rPr lang="en-US" sz="2800" dirty="0" smtClean="0"/>
              <a:t>The dimensions are not independent and cannot be considered in isolation. All are considered collectively to ascertain a quantified benefit to the officers, supervisors, the system itself, as well as the offenders or people they serve. </a:t>
            </a:r>
          </a:p>
        </p:txBody>
      </p:sp>
    </p:spTree>
    <p:extLst>
      <p:ext uri="{BB962C8B-B14F-4D97-AF65-F5344CB8AC3E}">
        <p14:creationId xmlns:p14="http://schemas.microsoft.com/office/powerpoint/2010/main" val="34418264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 this </a:t>
            </a:r>
            <a:r>
              <a:rPr lang="en-US" dirty="0" smtClean="0"/>
              <a:t>presentation </a:t>
            </a:r>
            <a:r>
              <a:rPr lang="en-US" dirty="0"/>
              <a:t>we answer the following questions</a:t>
            </a:r>
            <a:r>
              <a:rPr lang="is-IS" dirty="0"/>
              <a: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438400"/>
            <a:ext cx="4377559" cy="3153537"/>
          </a:xfrm>
          <a:prstGeom prst="rect">
            <a:avLst/>
          </a:prstGeom>
          <a:ln>
            <a:noFill/>
          </a:ln>
          <a:effectLst>
            <a:softEdge rad="112500"/>
          </a:effectLst>
        </p:spPr>
      </p:pic>
      <p:sp>
        <p:nvSpPr>
          <p:cNvPr id="7" name="Content Placeholder 2"/>
          <p:cNvSpPr>
            <a:spLocks noGrp="1"/>
          </p:cNvSpPr>
          <p:nvPr>
            <p:ph sz="half" idx="1"/>
          </p:nvPr>
        </p:nvSpPr>
        <p:spPr>
          <a:xfrm>
            <a:off x="3962400" y="2057400"/>
            <a:ext cx="5181600" cy="4351338"/>
          </a:xfrm>
        </p:spPr>
        <p:txBody>
          <a:bodyPr>
            <a:normAutofit/>
          </a:bodyPr>
          <a:lstStyle/>
          <a:p>
            <a:r>
              <a:rPr lang="en-US" sz="2800" dirty="0" smtClean="0"/>
              <a:t>What does synergy really mean?</a:t>
            </a:r>
          </a:p>
          <a:p>
            <a:r>
              <a:rPr lang="en-US" sz="2800" dirty="0" smtClean="0"/>
              <a:t>How can we develop it?</a:t>
            </a:r>
          </a:p>
          <a:p>
            <a:r>
              <a:rPr lang="en-US" sz="2800" dirty="0" smtClean="0"/>
              <a:t>How can we use it to enhance professionalism?</a:t>
            </a:r>
            <a:endParaRPr lang="en-US" sz="2800" dirty="0"/>
          </a:p>
        </p:txBody>
      </p:sp>
    </p:spTree>
    <p:extLst>
      <p:ext uri="{BB962C8B-B14F-4D97-AF65-F5344CB8AC3E}">
        <p14:creationId xmlns:p14="http://schemas.microsoft.com/office/powerpoint/2010/main" val="385035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718"/>
            <a:ext cx="8991600" cy="1371600"/>
          </a:xfrm>
        </p:spPr>
        <p:txBody>
          <a:bodyPr/>
          <a:lstStyle/>
          <a:p>
            <a:pPr algn="ctr"/>
            <a:r>
              <a:rPr lang="en-US" dirty="0" smtClean="0"/>
              <a:t>Synergy: Premise</a:t>
            </a:r>
            <a:endParaRPr lang="en-US" dirty="0"/>
          </a:p>
        </p:txBody>
      </p:sp>
      <p:sp>
        <p:nvSpPr>
          <p:cNvPr id="3" name="Content Placeholder 2"/>
          <p:cNvSpPr>
            <a:spLocks noGrp="1"/>
          </p:cNvSpPr>
          <p:nvPr>
            <p:ph idx="1"/>
          </p:nvPr>
        </p:nvSpPr>
        <p:spPr>
          <a:xfrm>
            <a:off x="381000" y="1219200"/>
            <a:ext cx="8229600" cy="4525963"/>
          </a:xfrm>
        </p:spPr>
        <p:txBody>
          <a:bodyPr>
            <a:normAutofit/>
          </a:bodyPr>
          <a:lstStyle/>
          <a:p>
            <a:pPr>
              <a:buFont typeface="Wingdings" panose="05000000000000000000" pitchFamily="2" charset="2"/>
              <a:buChar char="§"/>
            </a:pPr>
            <a:r>
              <a:rPr lang="en-US" sz="2800" dirty="0" err="1" smtClean="0"/>
              <a:t>Wrzesniewski</a:t>
            </a:r>
            <a:r>
              <a:rPr lang="en-US" sz="2800" dirty="0"/>
              <a:t> </a:t>
            </a:r>
            <a:r>
              <a:rPr lang="en-US" sz="2800" dirty="0" smtClean="0"/>
              <a:t>&amp; Dutton</a:t>
            </a:r>
            <a:r>
              <a:rPr lang="en-US" sz="2800" dirty="0"/>
              <a:t> </a:t>
            </a:r>
            <a:r>
              <a:rPr lang="en-US" sz="2800" dirty="0" smtClean="0"/>
              <a:t>(2001) notes that the </a:t>
            </a:r>
            <a:r>
              <a:rPr lang="en-US" sz="2800" dirty="0"/>
              <a:t>fundamental premise of the synergy development is that correctional officers characteristics drive their </a:t>
            </a:r>
            <a:r>
              <a:rPr lang="en-US" sz="2800" dirty="0" smtClean="0"/>
              <a:t>competencies.</a:t>
            </a:r>
          </a:p>
          <a:p>
            <a:pPr marL="342900" indent="-342900">
              <a:buFont typeface="Wingdings" panose="05000000000000000000" pitchFamily="2" charset="2"/>
              <a:buChar char="§"/>
            </a:pPr>
            <a:r>
              <a:rPr lang="en-US" sz="2800" dirty="0" smtClean="0"/>
              <a:t>When </a:t>
            </a:r>
            <a:r>
              <a:rPr lang="en-US" sz="2800" dirty="0"/>
              <a:t>officers characteristics and supervisors competencies are in synergy, optimal officers’ outcomes are more apt to occur.</a:t>
            </a:r>
          </a:p>
          <a:p>
            <a:pPr marL="0" indent="0">
              <a:buNone/>
            </a:pPr>
            <a:endParaRPr lang="en-US" sz="2400" dirty="0"/>
          </a:p>
          <a:p>
            <a:pPr marL="342900" indent="-342900">
              <a:buFont typeface="Wingdings" panose="05000000000000000000" pitchFamily="2" charset="2"/>
              <a:buChar char="§"/>
            </a:pPr>
            <a:endParaRPr lang="en-US" sz="1500" b="0" dirty="0" smtClean="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US" sz="15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US" sz="1500" b="0" dirty="0" smtClean="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US" sz="15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US" b="0" dirty="0"/>
          </a:p>
          <a:p>
            <a:pPr marL="0" indent="0">
              <a:buNone/>
            </a:pPr>
            <a:endParaRPr lang="en-US" b="0" dirty="0"/>
          </a:p>
          <a:p>
            <a:pPr marL="342900" indent="-342900">
              <a:buFont typeface="Wingdings" panose="05000000000000000000" pitchFamily="2" charset="2"/>
              <a:buChar char="§"/>
            </a:pPr>
            <a:endParaRPr lang="en-US" b="0" dirty="0" smtClean="0"/>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endParaRPr lang="en-US" b="0" dirty="0" smtClean="0"/>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endParaRPr lang="en-US" b="0" dirty="0" smtClean="0"/>
          </a:p>
          <a:p>
            <a:pPr marL="342900" indent="-342900">
              <a:buFont typeface="Wingdings" panose="05000000000000000000" pitchFamily="2" charset="2"/>
              <a:buChar char="§"/>
            </a:pPr>
            <a:endParaRPr lang="en-US" dirty="0"/>
          </a:p>
          <a:p>
            <a:pPr marL="342900" indent="-342900">
              <a:buFont typeface="Wingdings" panose="05000000000000000000" pitchFamily="2" charset="2"/>
              <a:buChar char="§"/>
            </a:pPr>
            <a:endParaRPr lang="en-US" b="0" dirty="0" smtClean="0"/>
          </a:p>
        </p:txBody>
      </p:sp>
      <p:graphicFrame>
        <p:nvGraphicFramePr>
          <p:cNvPr id="13" name="Diagram 12"/>
          <p:cNvGraphicFramePr/>
          <p:nvPr>
            <p:extLst>
              <p:ext uri="{D42A27DB-BD31-4B8C-83A1-F6EECF244321}">
                <p14:modId xmlns:p14="http://schemas.microsoft.com/office/powerpoint/2010/main" val="2762161015"/>
              </p:ext>
            </p:extLst>
          </p:nvPr>
        </p:nvGraphicFramePr>
        <p:xfrm>
          <a:off x="4114800" y="3277968"/>
          <a:ext cx="5715000" cy="3611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450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718"/>
            <a:ext cx="8991600" cy="914082"/>
          </a:xfrm>
        </p:spPr>
        <p:txBody>
          <a:bodyPr/>
          <a:lstStyle/>
          <a:p>
            <a:pPr algn="ctr"/>
            <a:r>
              <a:rPr lang="en-US" dirty="0" smtClean="0"/>
              <a:t>Identifying Officers’ Personal Needs</a:t>
            </a:r>
            <a:endParaRPr lang="en-US" dirty="0"/>
          </a:p>
        </p:txBody>
      </p:sp>
      <p:sp>
        <p:nvSpPr>
          <p:cNvPr id="9" name="TextBox 8"/>
          <p:cNvSpPr txBox="1"/>
          <p:nvPr/>
        </p:nvSpPr>
        <p:spPr>
          <a:xfrm>
            <a:off x="685800" y="1095703"/>
            <a:ext cx="7620000" cy="2485787"/>
          </a:xfrm>
          <a:prstGeom prst="roundRect">
            <a:avLst/>
          </a:prstGeom>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2800" dirty="0"/>
              <a:t>Prior to </a:t>
            </a:r>
            <a:r>
              <a:rPr lang="en-US" sz="2800" dirty="0" smtClean="0"/>
              <a:t>designing a synergy development model,  </a:t>
            </a:r>
            <a:r>
              <a:rPr lang="en-US" sz="2800" dirty="0"/>
              <a:t>you </a:t>
            </a:r>
            <a:r>
              <a:rPr lang="en-US" sz="2800" dirty="0" smtClean="0"/>
              <a:t>need to assess challenges which correctional officers’ face e.g. what their personal needs are and if the system is effective enough to meet their needs.</a:t>
            </a: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2974919"/>
            <a:ext cx="5852160" cy="3883081"/>
          </a:xfrm>
          <a:prstGeom prst="rect">
            <a:avLst/>
          </a:prstGeom>
          <a:ln>
            <a:noFill/>
          </a:ln>
          <a:effectLst>
            <a:softEdge rad="112500"/>
          </a:effectLst>
        </p:spPr>
      </p:pic>
    </p:spTree>
    <p:extLst>
      <p:ext uri="{BB962C8B-B14F-4D97-AF65-F5344CB8AC3E}">
        <p14:creationId xmlns:p14="http://schemas.microsoft.com/office/powerpoint/2010/main" val="307976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91600" cy="1371600"/>
          </a:xfrm>
        </p:spPr>
        <p:txBody>
          <a:bodyPr>
            <a:normAutofit fontScale="90000"/>
          </a:bodyPr>
          <a:lstStyle/>
          <a:p>
            <a:pPr algn="ctr"/>
            <a:r>
              <a:rPr lang="en-US" dirty="0" smtClean="0"/>
              <a:t>What to do next after identifying the challenges/personal needs?</a:t>
            </a:r>
            <a:endParaRPr lang="en-US" dirty="0"/>
          </a:p>
        </p:txBody>
      </p:sp>
      <p:sp>
        <p:nvSpPr>
          <p:cNvPr id="3" name="TextBox 2"/>
          <p:cNvSpPr txBox="1"/>
          <p:nvPr/>
        </p:nvSpPr>
        <p:spPr>
          <a:xfrm>
            <a:off x="6477000" y="3920192"/>
            <a:ext cx="304800" cy="307777"/>
          </a:xfrm>
          <a:prstGeom prst="rect">
            <a:avLst/>
          </a:prstGeom>
          <a:noFill/>
        </p:spPr>
        <p:txBody>
          <a:bodyPr wrap="square" rtlCol="0">
            <a:spAutoFit/>
          </a:bodyPr>
          <a:lstStyle/>
          <a:p>
            <a:r>
              <a:rPr lang="en-US" sz="1400" dirty="0">
                <a:solidFill>
                  <a:schemeClr val="bg1"/>
                </a:solidFill>
              </a:rPr>
              <a:t>2</a:t>
            </a:r>
            <a:endParaRPr lang="en-US" dirty="0">
              <a:solidFill>
                <a:schemeClr val="bg1"/>
              </a:solidFill>
            </a:endParaRPr>
          </a:p>
        </p:txBody>
      </p:sp>
      <p:sp>
        <p:nvSpPr>
          <p:cNvPr id="15" name="TextBox 14"/>
          <p:cNvSpPr txBox="1"/>
          <p:nvPr/>
        </p:nvSpPr>
        <p:spPr>
          <a:xfrm>
            <a:off x="2286000" y="2025610"/>
            <a:ext cx="4419600" cy="783193"/>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smtClean="0"/>
              <a:t>Develop a Strategy that will help solve the Challenges</a:t>
            </a:r>
            <a:endParaRPr lang="en-US" sz="2000" dirty="0"/>
          </a:p>
        </p:txBody>
      </p:sp>
      <p:sp>
        <p:nvSpPr>
          <p:cNvPr id="19" name="TextBox 18"/>
          <p:cNvSpPr txBox="1"/>
          <p:nvPr/>
        </p:nvSpPr>
        <p:spPr>
          <a:xfrm>
            <a:off x="2228193" y="4867216"/>
            <a:ext cx="4419600" cy="783193"/>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smtClean="0"/>
              <a:t>Recognize, Reward, and Promote Professional Practices</a:t>
            </a:r>
            <a:endParaRPr lang="en-US" sz="2000" dirty="0"/>
          </a:p>
        </p:txBody>
      </p:sp>
      <p:sp>
        <p:nvSpPr>
          <p:cNvPr id="20" name="TextBox 19"/>
          <p:cNvSpPr txBox="1"/>
          <p:nvPr/>
        </p:nvSpPr>
        <p:spPr>
          <a:xfrm>
            <a:off x="2228193" y="3280945"/>
            <a:ext cx="4419600" cy="1123712"/>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smtClean="0"/>
              <a:t>Integrate a framework for professional development towards synergy development practices</a:t>
            </a:r>
            <a:endParaRPr lang="en-US" sz="2000" dirty="0"/>
          </a:p>
        </p:txBody>
      </p:sp>
      <p:sp>
        <p:nvSpPr>
          <p:cNvPr id="9" name="Right Arrow 8"/>
          <p:cNvSpPr/>
          <p:nvPr/>
        </p:nvSpPr>
        <p:spPr>
          <a:xfrm>
            <a:off x="1307592" y="2226954"/>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21" name="Right Arrow 20"/>
          <p:cNvSpPr/>
          <p:nvPr/>
        </p:nvSpPr>
        <p:spPr>
          <a:xfrm>
            <a:off x="1231392" y="3667667"/>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22" name="Right Arrow 21"/>
          <p:cNvSpPr/>
          <p:nvPr/>
        </p:nvSpPr>
        <p:spPr>
          <a:xfrm>
            <a:off x="1231392" y="5097870"/>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cxnSp>
        <p:nvCxnSpPr>
          <p:cNvPr id="11" name="Straight Arrow Connector 10"/>
          <p:cNvCxnSpPr/>
          <p:nvPr/>
        </p:nvCxnSpPr>
        <p:spPr>
          <a:xfrm>
            <a:off x="6934200" y="2226954"/>
            <a:ext cx="0" cy="33555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9713571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718"/>
            <a:ext cx="8991600" cy="914082"/>
          </a:xfrm>
        </p:spPr>
        <p:txBody>
          <a:bodyPr>
            <a:normAutofit/>
          </a:bodyPr>
          <a:lstStyle/>
          <a:p>
            <a:pPr algn="ctr"/>
            <a:r>
              <a:rPr lang="en-US" sz="3200" dirty="0" smtClean="0"/>
              <a:t>How to ensure effectiveness of the synergy model?</a:t>
            </a:r>
            <a:endParaRPr lang="en-US" sz="3200" dirty="0"/>
          </a:p>
        </p:txBody>
      </p:sp>
      <p:sp>
        <p:nvSpPr>
          <p:cNvPr id="3" name="Content Placeholder 2"/>
          <p:cNvSpPr>
            <a:spLocks noGrp="1"/>
          </p:cNvSpPr>
          <p:nvPr>
            <p:ph idx="1"/>
          </p:nvPr>
        </p:nvSpPr>
        <p:spPr>
          <a:xfrm>
            <a:off x="457200" y="1600201"/>
            <a:ext cx="8229600" cy="1752600"/>
          </a:xfrm>
        </p:spPr>
        <p:txBody>
          <a:bodyPr>
            <a:normAutofit/>
          </a:bodyPr>
          <a:lstStyle/>
          <a:p>
            <a:pPr marL="342900" indent="-342900">
              <a:buFont typeface="Wingdings" panose="05000000000000000000" pitchFamily="2" charset="2"/>
              <a:buChar char="§"/>
            </a:pPr>
            <a:r>
              <a:rPr lang="en-US" sz="2800" dirty="0" smtClean="0"/>
              <a:t>The strategies for synergy development may fail if they are only focused on officers’-centric parameters! So, what do you do?</a:t>
            </a:r>
            <a:endParaRPr lang="en-US" sz="2800" dirty="0"/>
          </a:p>
          <a:p>
            <a:pPr marL="0" indent="0">
              <a:buNone/>
            </a:pPr>
            <a:endParaRPr lang="en-US" sz="2800" dirty="0"/>
          </a:p>
          <a:p>
            <a:pPr marL="342900" indent="-342900">
              <a:buFont typeface="Wingdings" panose="05000000000000000000" pitchFamily="2" charset="2"/>
              <a:buChar char="§"/>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1720" y="3350173"/>
            <a:ext cx="3832199" cy="2012710"/>
          </a:xfrm>
          <a:prstGeom prst="rect">
            <a:avLst/>
          </a:prstGeom>
          <a:ln>
            <a:noFill/>
          </a:ln>
          <a:effectLst>
            <a:softEdge rad="112500"/>
          </a:effectLst>
        </p:spPr>
      </p:pic>
    </p:spTree>
    <p:extLst>
      <p:ext uri="{BB962C8B-B14F-4D97-AF65-F5344CB8AC3E}">
        <p14:creationId xmlns:p14="http://schemas.microsoft.com/office/powerpoint/2010/main" val="130322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63920"/>
            <a:ext cx="8991600" cy="752384"/>
          </a:xfrm>
        </p:spPr>
        <p:txBody>
          <a:bodyPr>
            <a:normAutofit fontScale="90000"/>
          </a:bodyPr>
          <a:lstStyle/>
          <a:p>
            <a:pPr algn="ctr"/>
            <a:r>
              <a:rPr lang="en-US" dirty="0" smtClean="0"/>
              <a:t>Change the institutional culture?</a:t>
            </a:r>
            <a:endParaRPr lang="en-US" dirty="0"/>
          </a:p>
        </p:txBody>
      </p:sp>
      <p:sp>
        <p:nvSpPr>
          <p:cNvPr id="13" name="TextBox 12"/>
          <p:cNvSpPr txBox="1"/>
          <p:nvPr/>
        </p:nvSpPr>
        <p:spPr>
          <a:xfrm>
            <a:off x="762000" y="1295400"/>
            <a:ext cx="7848600" cy="5816977"/>
          </a:xfrm>
          <a:prstGeom prst="rect">
            <a:avLst/>
          </a:prstGeom>
          <a:noFill/>
        </p:spPr>
        <p:txBody>
          <a:bodyPr wrap="square" rtlCol="0">
            <a:spAutoFit/>
          </a:bodyPr>
          <a:lstStyle/>
          <a:p>
            <a:pPr marL="457200" indent="-457200">
              <a:buFont typeface="Wingdings" panose="05000000000000000000" pitchFamily="2" charset="2"/>
              <a:buChar char="ü"/>
            </a:pPr>
            <a:r>
              <a:rPr lang="en-US" sz="2800" dirty="0" smtClean="0"/>
              <a:t>To be synergized, employees believe in recognition of their work i.e. entitlement that comes with promotion for acting professionally. It is impossible for a broken system to recognize such things!</a:t>
            </a:r>
          </a:p>
          <a:p>
            <a:pPr marL="457200" indent="-457200">
              <a:buFont typeface="Wingdings" panose="05000000000000000000" pitchFamily="2" charset="2"/>
              <a:buChar char="ü"/>
            </a:pPr>
            <a:r>
              <a:rPr lang="en-US" sz="2800" dirty="0" smtClean="0"/>
              <a:t>Thus, it is important to create a system that recognizes employees efforts. </a:t>
            </a:r>
          </a:p>
          <a:p>
            <a:pPr marL="457200" indent="-457200">
              <a:buFont typeface="Wingdings" panose="05000000000000000000" pitchFamily="2" charset="2"/>
              <a:buChar char="ü"/>
            </a:pPr>
            <a:r>
              <a:rPr lang="en-US" sz="2800" dirty="0" smtClean="0"/>
              <a:t>Arrange for dialogue with top-level officials to create new deliberations based upon a new set of core values that support synergy within the institution.  </a:t>
            </a:r>
          </a:p>
          <a:p>
            <a:pPr marL="457200" indent="-457200">
              <a:buFont typeface="Wingdings" panose="05000000000000000000" pitchFamily="2" charset="2"/>
              <a:buChar char="ü"/>
            </a:pPr>
            <a:endParaRPr lang="en-US" sz="3200" dirty="0" smtClean="0"/>
          </a:p>
          <a:p>
            <a:endParaRPr lang="en-US" sz="3200" dirty="0"/>
          </a:p>
        </p:txBody>
      </p:sp>
    </p:spTree>
    <p:extLst>
      <p:ext uri="{BB962C8B-B14F-4D97-AF65-F5344CB8AC3E}">
        <p14:creationId xmlns:p14="http://schemas.microsoft.com/office/powerpoint/2010/main" val="2652605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718"/>
            <a:ext cx="8991600" cy="761682"/>
          </a:xfrm>
        </p:spPr>
        <p:txBody>
          <a:bodyPr>
            <a:normAutofit fontScale="90000"/>
          </a:bodyPr>
          <a:lstStyle/>
          <a:p>
            <a:pPr algn="ctr"/>
            <a:r>
              <a:rPr lang="en-US" dirty="0"/>
              <a:t>How </a:t>
            </a:r>
            <a:r>
              <a:rPr lang="en-US" dirty="0" smtClean="0"/>
              <a:t>to implement the synergy model?</a:t>
            </a:r>
            <a:endParaRPr lang="en-US" dirty="0"/>
          </a:p>
        </p:txBody>
      </p:sp>
      <p:sp>
        <p:nvSpPr>
          <p:cNvPr id="3" name="Content Placeholder 2"/>
          <p:cNvSpPr>
            <a:spLocks noGrp="1"/>
          </p:cNvSpPr>
          <p:nvPr>
            <p:ph idx="1"/>
          </p:nvPr>
        </p:nvSpPr>
        <p:spPr>
          <a:xfrm>
            <a:off x="457200" y="1295400"/>
            <a:ext cx="7620000" cy="4830763"/>
          </a:xfrm>
        </p:spPr>
        <p:txBody>
          <a:bodyPr>
            <a:normAutofit fontScale="62500" lnSpcReduction="20000"/>
          </a:bodyPr>
          <a:lstStyle/>
          <a:p>
            <a:pPr marL="342900" indent="-342900">
              <a:buFont typeface="Wingdings" panose="05000000000000000000" pitchFamily="2" charset="2"/>
              <a:buChar char="§"/>
            </a:pPr>
            <a:r>
              <a:rPr lang="en-US" sz="4100" dirty="0" smtClean="0"/>
              <a:t>Having created new values, the synergy model should be focused at anchoring correctional officers’ professionalism with their personal needs at the core.</a:t>
            </a:r>
            <a:r>
              <a:rPr lang="en-US" sz="2100" dirty="0" smtClean="0"/>
              <a:t> </a:t>
            </a:r>
          </a:p>
          <a:p>
            <a:pPr marL="342900" indent="-342900">
              <a:buFont typeface="Wingdings" panose="05000000000000000000" pitchFamily="2" charset="2"/>
              <a:buChar char="§"/>
            </a:pPr>
            <a:r>
              <a:rPr lang="en-US" sz="4200" dirty="0"/>
              <a:t>Structure roles that allow for </a:t>
            </a:r>
            <a:r>
              <a:rPr lang="en-US" sz="4200" dirty="0" smtClean="0"/>
              <a:t>easy development of synergy, discuss those roles with the officers.  For example, how to create flexibility in order to respond to issues related to long-working hours. </a:t>
            </a:r>
          </a:p>
          <a:p>
            <a:pPr marL="342900" indent="-342900">
              <a:buFont typeface="Wingdings" panose="05000000000000000000" pitchFamily="2" charset="2"/>
              <a:buChar char="§"/>
            </a:pPr>
            <a:r>
              <a:rPr lang="en-US" sz="4200" dirty="0" smtClean="0"/>
              <a:t>Work together as a team while ensuring that everyone contributes towards organizational goals. </a:t>
            </a:r>
          </a:p>
          <a:p>
            <a:pPr marL="0" indent="0">
              <a:buNone/>
            </a:pPr>
            <a:endParaRPr lang="en-US" sz="4200" dirty="0"/>
          </a:p>
          <a:p>
            <a:pPr marL="342900" indent="-342900">
              <a:buFont typeface="Wingdings" panose="05000000000000000000" pitchFamily="2" charset="2"/>
              <a:buChar char="§"/>
            </a:pPr>
            <a:endParaRPr lang="en-US" sz="4200" dirty="0"/>
          </a:p>
          <a:p>
            <a:pPr marL="0" indent="0">
              <a:buNone/>
            </a:pPr>
            <a:r>
              <a:rPr lang="en-US" sz="4200" dirty="0"/>
              <a:t> </a:t>
            </a:r>
          </a:p>
          <a:p>
            <a:pPr marL="342900" indent="-342900">
              <a:buFont typeface="Wingdings" panose="05000000000000000000" pitchFamily="2" charset="2"/>
              <a:buChar char="§"/>
            </a:pPr>
            <a:endParaRPr lang="en-US" sz="2100" dirty="0"/>
          </a:p>
          <a:p>
            <a:pPr marL="914400" lvl="1" indent="-457200">
              <a:buFont typeface="+mj-lt"/>
              <a:buAutoNum type="arabicPeriod"/>
            </a:pPr>
            <a:endParaRPr lang="en-US" dirty="0"/>
          </a:p>
          <a:p>
            <a:endParaRPr lang="en-US" dirty="0"/>
          </a:p>
        </p:txBody>
      </p:sp>
    </p:spTree>
    <p:extLst>
      <p:ext uri="{BB962C8B-B14F-4D97-AF65-F5344CB8AC3E}">
        <p14:creationId xmlns:p14="http://schemas.microsoft.com/office/powerpoint/2010/main" val="180557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Synergy development = </a:t>
            </a:r>
            <a:r>
              <a:rPr lang="en-US" dirty="0"/>
              <a:t>C</a:t>
            </a:r>
            <a:r>
              <a:rPr lang="en-US" dirty="0" smtClean="0"/>
              <a:t>areer development</a:t>
            </a:r>
            <a:endParaRPr lang="en-US" dirty="0"/>
          </a:p>
        </p:txBody>
      </p:sp>
      <p:sp>
        <p:nvSpPr>
          <p:cNvPr id="3" name="Content Placeholder 2"/>
          <p:cNvSpPr>
            <a:spLocks noGrp="1"/>
          </p:cNvSpPr>
          <p:nvPr>
            <p:ph idx="1"/>
          </p:nvPr>
        </p:nvSpPr>
        <p:spPr>
          <a:xfrm>
            <a:off x="457200" y="1600200"/>
            <a:ext cx="6172200" cy="4525963"/>
          </a:xfrm>
        </p:spPr>
        <p:txBody>
          <a:bodyPr>
            <a:normAutofit lnSpcReduction="10000"/>
          </a:bodyPr>
          <a:lstStyle/>
          <a:p>
            <a:r>
              <a:rPr lang="en-US" dirty="0" smtClean="0"/>
              <a:t>The institution should help correctional officers advance their career. In return this can assure positive outcomes based on expertise and professionalism.</a:t>
            </a:r>
          </a:p>
          <a:p>
            <a:r>
              <a:rPr lang="en-US" dirty="0" smtClean="0"/>
              <a:t>When an organization invests in its employees career development, employees’ motivation and output increases!  </a:t>
            </a:r>
          </a:p>
          <a:p>
            <a:endParaRPr lang="en-US" dirty="0"/>
          </a:p>
        </p:txBody>
      </p:sp>
      <p:sp>
        <p:nvSpPr>
          <p:cNvPr id="5" name="TextBox 4"/>
          <p:cNvSpPr txBox="1"/>
          <p:nvPr/>
        </p:nvSpPr>
        <p:spPr>
          <a:xfrm>
            <a:off x="6309259" y="4569242"/>
            <a:ext cx="2747305" cy="646331"/>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smtClean="0"/>
              <a:t>Are you motivated at work?</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188" y="2412130"/>
            <a:ext cx="2588535" cy="2157112"/>
          </a:xfrm>
          <a:prstGeom prst="rect">
            <a:avLst/>
          </a:prstGeom>
        </p:spPr>
      </p:pic>
    </p:spTree>
    <p:extLst>
      <p:ext uri="{BB962C8B-B14F-4D97-AF65-F5344CB8AC3E}">
        <p14:creationId xmlns:p14="http://schemas.microsoft.com/office/powerpoint/2010/main" val="2818544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8665" y="2075136"/>
            <a:ext cx="6858000" cy="1790700"/>
          </a:xfrm>
        </p:spPr>
        <p:txBody>
          <a:bodyPr/>
          <a:lstStyle/>
          <a:p>
            <a:r>
              <a:rPr lang="en-US" dirty="0" smtClean="0"/>
              <a:t>Synergized!</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7390" y="1238250"/>
            <a:ext cx="3112270" cy="4686712"/>
          </a:xfrm>
          <a:prstGeom prst="rect">
            <a:avLst/>
          </a:prstGeom>
        </p:spPr>
      </p:pic>
    </p:spTree>
    <p:extLst>
      <p:ext uri="{BB962C8B-B14F-4D97-AF65-F5344CB8AC3E}">
        <p14:creationId xmlns:p14="http://schemas.microsoft.com/office/powerpoint/2010/main" val="2224750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6172200" cy="639762"/>
          </a:xfrm>
        </p:spPr>
        <p:txBody>
          <a:bodyPr>
            <a:normAutofit fontScale="90000"/>
          </a:bodyPr>
          <a:lstStyle/>
          <a:p>
            <a:r>
              <a:rPr lang="en-US" dirty="0">
                <a:latin typeface="Cambria"/>
                <a:cs typeface="Cambria"/>
              </a:rPr>
              <a:t>Questions</a:t>
            </a:r>
          </a:p>
        </p:txBody>
      </p:sp>
      <p:sp>
        <p:nvSpPr>
          <p:cNvPr id="4" name="Rectangle 3"/>
          <p:cNvSpPr/>
          <p:nvPr/>
        </p:nvSpPr>
        <p:spPr>
          <a:xfrm>
            <a:off x="0" y="6092078"/>
            <a:ext cx="9144000" cy="765922"/>
          </a:xfrm>
          <a:prstGeom prst="rect">
            <a:avLst/>
          </a:prstGeom>
          <a:solidFill>
            <a:srgbClr val="31859C"/>
          </a:solidFill>
          <a:ln>
            <a:solidFill>
              <a:srgbClr val="215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Screen Shot 2015-08-05 at 8.08.44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1447800"/>
            <a:ext cx="1447800" cy="1752600"/>
          </a:xfrm>
          <a:prstGeom prst="rect">
            <a:avLst/>
          </a:prstGeom>
        </p:spPr>
      </p:pic>
      <p:sp>
        <p:nvSpPr>
          <p:cNvPr id="7" name="TextBox 6"/>
          <p:cNvSpPr txBox="1"/>
          <p:nvPr/>
        </p:nvSpPr>
        <p:spPr>
          <a:xfrm>
            <a:off x="1828800" y="3733800"/>
            <a:ext cx="5105400" cy="1084912"/>
          </a:xfrm>
          <a:prstGeom prst="rect">
            <a:avLst/>
          </a:prstGeom>
          <a:noFill/>
        </p:spPr>
        <p:txBody>
          <a:bodyPr wrap="square" rtlCol="0">
            <a:spAutoFit/>
          </a:bodyPr>
          <a:lstStyle/>
          <a:p>
            <a:pPr algn="ctr"/>
            <a:r>
              <a:rPr lang="en-US" b="1" dirty="0">
                <a:latin typeface="Cambria"/>
                <a:cs typeface="Cambria"/>
              </a:rPr>
              <a:t>Thank you for </a:t>
            </a:r>
            <a:r>
              <a:rPr lang="en-US" b="1" dirty="0" smtClean="0">
                <a:latin typeface="Cambria"/>
                <a:cs typeface="Cambria"/>
              </a:rPr>
              <a:t>attending!</a:t>
            </a:r>
            <a:endParaRPr lang="en-US" b="1" dirty="0">
              <a:latin typeface="Cambria"/>
              <a:cs typeface="Cambria"/>
            </a:endParaRPr>
          </a:p>
          <a:p>
            <a:pPr algn="ctr"/>
            <a:endParaRPr lang="en-US" sz="1050" dirty="0">
              <a:latin typeface="Cambria"/>
              <a:cs typeface="Cambria"/>
            </a:endParaRPr>
          </a:p>
          <a:p>
            <a:pPr algn="ctr"/>
            <a:r>
              <a:rPr lang="en-US" dirty="0" smtClean="0">
                <a:latin typeface="Cambria"/>
                <a:cs typeface="Cambria"/>
              </a:rPr>
              <a:t>Please remember to leave your comments on the feedback form given to you.</a:t>
            </a:r>
            <a:endParaRPr lang="en-US" dirty="0">
              <a:latin typeface="Cambria"/>
              <a:cs typeface="Cambria"/>
            </a:endParaRPr>
          </a:p>
        </p:txBody>
      </p:sp>
    </p:spTree>
    <p:extLst>
      <p:ext uri="{BB962C8B-B14F-4D97-AF65-F5344CB8AC3E}">
        <p14:creationId xmlns:p14="http://schemas.microsoft.com/office/powerpoint/2010/main" val="2121235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sz="2200" dirty="0"/>
              <a:t>Jensen, W. M. (2003). The quest for collaboration and cooperation: Communication is the most demanding adjustment between contract education providers and department of corrections staff in achieving a joint perspective of service coordination. </a:t>
            </a:r>
            <a:r>
              <a:rPr lang="en-US" sz="2200" i="1" dirty="0"/>
              <a:t>Journal of Correctional Education</a:t>
            </a:r>
            <a:r>
              <a:rPr lang="en-US" sz="2200" dirty="0"/>
              <a:t>, 98-104</a:t>
            </a:r>
            <a:r>
              <a:rPr lang="en-US" sz="2200" dirty="0" smtClean="0"/>
              <a:t>.</a:t>
            </a:r>
          </a:p>
          <a:p>
            <a:r>
              <a:rPr lang="en-US" sz="2200" dirty="0"/>
              <a:t>Lindquist, C. A., &amp; Whitehead, J. T. (1986). Burnout, job stress and job satisfaction among southern correctional officers: Perceptions and causal factors. </a:t>
            </a:r>
            <a:r>
              <a:rPr lang="en-US" sz="2200" i="1" dirty="0"/>
              <a:t>Journal of Offender Counseling Services Rehabilitation</a:t>
            </a:r>
            <a:r>
              <a:rPr lang="en-US" sz="2200" dirty="0"/>
              <a:t>, </a:t>
            </a:r>
            <a:r>
              <a:rPr lang="en-US" sz="2200" i="1" dirty="0"/>
              <a:t>10</a:t>
            </a:r>
            <a:r>
              <a:rPr lang="en-US" sz="2200" dirty="0"/>
              <a:t>(4), 5-26.</a:t>
            </a:r>
          </a:p>
          <a:p>
            <a:r>
              <a:rPr lang="en-US" sz="2200" dirty="0" err="1" smtClean="0"/>
              <a:t>Wrzesniewski</a:t>
            </a:r>
            <a:r>
              <a:rPr lang="en-US" sz="2200" dirty="0"/>
              <a:t>, A., &amp; Dutton, J. E. (2001). Crafting a job: </a:t>
            </a:r>
            <a:r>
              <a:rPr lang="en-US" sz="2200" dirty="0" err="1"/>
              <a:t>Revisioning</a:t>
            </a:r>
            <a:r>
              <a:rPr lang="en-US" sz="2200" dirty="0"/>
              <a:t> employees as active crafters of their work. </a:t>
            </a:r>
            <a:r>
              <a:rPr lang="en-US" sz="2200" i="1" dirty="0"/>
              <a:t>Academy of management review</a:t>
            </a:r>
            <a:r>
              <a:rPr lang="en-US" sz="2200" dirty="0"/>
              <a:t>, </a:t>
            </a:r>
            <a:r>
              <a:rPr lang="en-US" sz="2200" i="1" dirty="0"/>
              <a:t>26</a:t>
            </a:r>
            <a:r>
              <a:rPr lang="en-US" sz="2200" dirty="0"/>
              <a:t>(2), 179-201</a:t>
            </a:r>
            <a:r>
              <a:rPr lang="en-US" sz="2200" dirty="0" smtClean="0"/>
              <a:t>.</a:t>
            </a:r>
          </a:p>
        </p:txBody>
      </p:sp>
    </p:spTree>
    <p:extLst>
      <p:ext uri="{BB962C8B-B14F-4D97-AF65-F5344CB8AC3E}">
        <p14:creationId xmlns:p14="http://schemas.microsoft.com/office/powerpoint/2010/main" val="2942573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7452</TotalTime>
  <Words>1661</Words>
  <Application>Microsoft Office PowerPoint</Application>
  <PresentationFormat>On-screen Show (4:3)</PresentationFormat>
  <Paragraphs>104</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Cambria</vt:lpstr>
      <vt:lpstr>Wingdings</vt:lpstr>
      <vt:lpstr>Office Theme</vt:lpstr>
      <vt:lpstr>   Development </vt:lpstr>
      <vt:lpstr>Training Objectives</vt:lpstr>
      <vt:lpstr>Assumptions of the Synergy Model include: </vt:lpstr>
      <vt:lpstr>In this presentation we answer the following questions…</vt:lpstr>
      <vt:lpstr>Synergy: Premise</vt:lpstr>
      <vt:lpstr>Identifying Officers’ Personal Needs</vt:lpstr>
      <vt:lpstr>What to do next after identifying the challenges/personal needs?</vt:lpstr>
      <vt:lpstr>How to ensure effectiveness of the synergy model?</vt:lpstr>
      <vt:lpstr>Change the institutional culture?</vt:lpstr>
      <vt:lpstr>How to implement the synergy model?</vt:lpstr>
      <vt:lpstr>Synergy development = Career development</vt:lpstr>
      <vt:lpstr>Synergized!</vt:lpstr>
      <vt:lpstr>Questions</vt:lpstr>
      <vt:lpstr>References </vt:lpstr>
    </vt:vector>
  </TitlesOfParts>
  <Company>Career Education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UNIV201-1402A-04 Career Planning and Management</dc:title>
  <dc:creator>CEC User</dc:creator>
  <cp:lastModifiedBy>Anne</cp:lastModifiedBy>
  <cp:revision>354</cp:revision>
  <cp:lastPrinted>2015-07-04T07:00:39Z</cp:lastPrinted>
  <dcterms:created xsi:type="dcterms:W3CDTF">2014-04-02T14:15:50Z</dcterms:created>
  <dcterms:modified xsi:type="dcterms:W3CDTF">2019-05-01T02:19:01Z</dcterms:modified>
</cp:coreProperties>
</file>